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8" r:id="rId3"/>
    <p:sldId id="343" r:id="rId4"/>
    <p:sldId id="336" r:id="rId5"/>
    <p:sldId id="344" r:id="rId6"/>
    <p:sldId id="303" r:id="rId7"/>
    <p:sldId id="305" r:id="rId8"/>
    <p:sldId id="339" r:id="rId9"/>
    <p:sldId id="340" r:id="rId10"/>
    <p:sldId id="285" r:id="rId11"/>
    <p:sldId id="325" r:id="rId12"/>
    <p:sldId id="333" r:id="rId13"/>
    <p:sldId id="326" r:id="rId14"/>
    <p:sldId id="332" r:id="rId15"/>
    <p:sldId id="287" r:id="rId16"/>
    <p:sldId id="290" r:id="rId17"/>
    <p:sldId id="322" r:id="rId18"/>
    <p:sldId id="324" r:id="rId19"/>
    <p:sldId id="318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7352" autoAdjust="0"/>
  </p:normalViewPr>
  <p:slideViewPr>
    <p:cSldViewPr showGuides="1">
      <p:cViewPr varScale="1">
        <p:scale>
          <a:sx n="99" d="100"/>
          <a:sy n="99" d="100"/>
        </p:scale>
        <p:origin x="19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3914F-13F6-412C-B00B-9C034A4C7A0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3FEECA3-4F20-4CBB-AECB-460FA61E722C}">
      <dgm:prSet phldrT="[Text]"/>
      <dgm:spPr/>
      <dgm:t>
        <a:bodyPr/>
        <a:lstStyle/>
        <a:p>
          <a:r>
            <a:rPr lang="en-US" b="1" u="sng" dirty="0" smtClean="0"/>
            <a:t>Executive Steering Group </a:t>
          </a:r>
        </a:p>
      </dgm:t>
    </dgm:pt>
    <dgm:pt modelId="{DF964A9F-EB48-4963-87DA-7AB985A1EB26}" type="parTrans" cxnId="{57FD03AC-7340-441A-ADE7-2DA69D4127BF}">
      <dgm:prSet/>
      <dgm:spPr/>
      <dgm:t>
        <a:bodyPr/>
        <a:lstStyle/>
        <a:p>
          <a:endParaRPr lang="en-US"/>
        </a:p>
      </dgm:t>
    </dgm:pt>
    <dgm:pt modelId="{60369AB1-A692-491D-9A8E-2A5F0AC9C3FE}" type="sibTrans" cxnId="{57FD03AC-7340-441A-ADE7-2DA69D4127BF}">
      <dgm:prSet/>
      <dgm:spPr/>
      <dgm:t>
        <a:bodyPr/>
        <a:lstStyle/>
        <a:p>
          <a:endParaRPr lang="en-US"/>
        </a:p>
      </dgm:t>
    </dgm:pt>
    <dgm:pt modelId="{8189B0A5-A40C-40FA-84BD-F02C3911203E}">
      <dgm:prSet phldrT="[Text]"/>
      <dgm:spPr/>
      <dgm:t>
        <a:bodyPr/>
        <a:lstStyle/>
        <a:p>
          <a:r>
            <a:rPr lang="en-US" b="1" u="sng" dirty="0" smtClean="0"/>
            <a:t>Operations and Training Working Group  </a:t>
          </a:r>
        </a:p>
      </dgm:t>
    </dgm:pt>
    <dgm:pt modelId="{6CC0369C-83BA-431B-A40E-04DCE7E84897}" type="parTrans" cxnId="{264F6768-C774-4B3E-8BD1-EEE961C6891A}">
      <dgm:prSet/>
      <dgm:spPr/>
      <dgm:t>
        <a:bodyPr/>
        <a:lstStyle/>
        <a:p>
          <a:endParaRPr lang="en-US"/>
        </a:p>
      </dgm:t>
    </dgm:pt>
    <dgm:pt modelId="{8516DCE1-A538-4917-A868-957F59A1CE62}" type="sibTrans" cxnId="{264F6768-C774-4B3E-8BD1-EEE961C6891A}">
      <dgm:prSet/>
      <dgm:spPr/>
      <dgm:t>
        <a:bodyPr/>
        <a:lstStyle/>
        <a:p>
          <a:endParaRPr lang="en-US"/>
        </a:p>
      </dgm:t>
    </dgm:pt>
    <dgm:pt modelId="{81B79614-E49D-4420-949D-E550AD9DE258}">
      <dgm:prSet phldrT="[Text]"/>
      <dgm:spPr/>
      <dgm:t>
        <a:bodyPr/>
        <a:lstStyle/>
        <a:p>
          <a:r>
            <a:rPr lang="en-US" b="1" u="sng" dirty="0" smtClean="0"/>
            <a:t>Technical and Cyber Working Group</a:t>
          </a:r>
        </a:p>
      </dgm:t>
    </dgm:pt>
    <dgm:pt modelId="{4DB033A6-666C-4980-8F6E-39A5972F9EE0}" type="parTrans" cxnId="{2DA89DC3-F9FB-4EC6-BF23-B280D07FC4CD}">
      <dgm:prSet/>
      <dgm:spPr/>
      <dgm:t>
        <a:bodyPr/>
        <a:lstStyle/>
        <a:p>
          <a:endParaRPr lang="en-US"/>
        </a:p>
      </dgm:t>
    </dgm:pt>
    <dgm:pt modelId="{1A293A55-70A5-46F3-8441-C2EDD8E7B3E5}" type="sibTrans" cxnId="{2DA89DC3-F9FB-4EC6-BF23-B280D07FC4CD}">
      <dgm:prSet/>
      <dgm:spPr/>
      <dgm:t>
        <a:bodyPr/>
        <a:lstStyle/>
        <a:p>
          <a:endParaRPr lang="en-US"/>
        </a:p>
      </dgm:t>
    </dgm:pt>
    <dgm:pt modelId="{4DB486CC-9BF3-4FB9-ACA8-8D584C1A1629}" type="pres">
      <dgm:prSet presAssocID="{9553914F-13F6-412C-B00B-9C034A4C7A04}" presName="compositeShape" presStyleCnt="0">
        <dgm:presLayoutVars>
          <dgm:dir/>
          <dgm:resizeHandles/>
        </dgm:presLayoutVars>
      </dgm:prSet>
      <dgm:spPr/>
    </dgm:pt>
    <dgm:pt modelId="{03FD2E91-7B62-4416-9512-B10BC13A074A}" type="pres">
      <dgm:prSet presAssocID="{9553914F-13F6-412C-B00B-9C034A4C7A04}" presName="pyramid" presStyleLbl="node1" presStyleIdx="0" presStyleCnt="1" custLinFactNeighborX="67"/>
      <dgm:spPr/>
      <dgm:t>
        <a:bodyPr/>
        <a:lstStyle/>
        <a:p>
          <a:endParaRPr lang="en-US"/>
        </a:p>
      </dgm:t>
    </dgm:pt>
    <dgm:pt modelId="{55B53C8F-2A50-4878-9538-7D87B4057D24}" type="pres">
      <dgm:prSet presAssocID="{9553914F-13F6-412C-B00B-9C034A4C7A04}" presName="theList" presStyleCnt="0"/>
      <dgm:spPr/>
    </dgm:pt>
    <dgm:pt modelId="{DF52D7DB-7F4E-48B5-A1D5-4BAB715F8B65}" type="pres">
      <dgm:prSet presAssocID="{93FEECA3-4F20-4CBB-AECB-460FA61E722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ADA25-D68D-4F59-9618-74F6A60DBD09}" type="pres">
      <dgm:prSet presAssocID="{93FEECA3-4F20-4CBB-AECB-460FA61E722C}" presName="aSpace" presStyleCnt="0"/>
      <dgm:spPr/>
    </dgm:pt>
    <dgm:pt modelId="{EB34A49F-8D06-4C0A-9407-80C92735C035}" type="pres">
      <dgm:prSet presAssocID="{8189B0A5-A40C-40FA-84BD-F02C3911203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5EBBD-F8EB-4ABC-B8BD-401866CF5E0F}" type="pres">
      <dgm:prSet presAssocID="{8189B0A5-A40C-40FA-84BD-F02C3911203E}" presName="aSpace" presStyleCnt="0"/>
      <dgm:spPr/>
    </dgm:pt>
    <dgm:pt modelId="{B2C907A8-0428-4A61-8DB5-D90F2F938A1F}" type="pres">
      <dgm:prSet presAssocID="{81B79614-E49D-4420-949D-E550AD9DE25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C4A6E-6554-41AF-BC6C-0F8E391525C5}" type="pres">
      <dgm:prSet presAssocID="{81B79614-E49D-4420-949D-E550AD9DE258}" presName="aSpace" presStyleCnt="0"/>
      <dgm:spPr/>
    </dgm:pt>
  </dgm:ptLst>
  <dgm:cxnLst>
    <dgm:cxn modelId="{A02E762A-2192-4965-8006-A62C4058B5B4}" type="presOf" srcId="{9553914F-13F6-412C-B00B-9C034A4C7A04}" destId="{4DB486CC-9BF3-4FB9-ACA8-8D584C1A1629}" srcOrd="0" destOrd="0" presId="urn:microsoft.com/office/officeart/2005/8/layout/pyramid2"/>
    <dgm:cxn modelId="{81787D98-49F1-4069-92F8-527A4A5E4D4A}" type="presOf" srcId="{93FEECA3-4F20-4CBB-AECB-460FA61E722C}" destId="{DF52D7DB-7F4E-48B5-A1D5-4BAB715F8B65}" srcOrd="0" destOrd="0" presId="urn:microsoft.com/office/officeart/2005/8/layout/pyramid2"/>
    <dgm:cxn modelId="{264F6768-C774-4B3E-8BD1-EEE961C6891A}" srcId="{9553914F-13F6-412C-B00B-9C034A4C7A04}" destId="{8189B0A5-A40C-40FA-84BD-F02C3911203E}" srcOrd="1" destOrd="0" parTransId="{6CC0369C-83BA-431B-A40E-04DCE7E84897}" sibTransId="{8516DCE1-A538-4917-A868-957F59A1CE62}"/>
    <dgm:cxn modelId="{57FD03AC-7340-441A-ADE7-2DA69D4127BF}" srcId="{9553914F-13F6-412C-B00B-9C034A4C7A04}" destId="{93FEECA3-4F20-4CBB-AECB-460FA61E722C}" srcOrd="0" destOrd="0" parTransId="{DF964A9F-EB48-4963-87DA-7AB985A1EB26}" sibTransId="{60369AB1-A692-491D-9A8E-2A5F0AC9C3FE}"/>
    <dgm:cxn modelId="{2DA89DC3-F9FB-4EC6-BF23-B280D07FC4CD}" srcId="{9553914F-13F6-412C-B00B-9C034A4C7A04}" destId="{81B79614-E49D-4420-949D-E550AD9DE258}" srcOrd="2" destOrd="0" parTransId="{4DB033A6-666C-4980-8F6E-39A5972F9EE0}" sibTransId="{1A293A55-70A5-46F3-8441-C2EDD8E7B3E5}"/>
    <dgm:cxn modelId="{70E9B0C7-E682-46AA-8C7B-811DCAAEC4BF}" type="presOf" srcId="{8189B0A5-A40C-40FA-84BD-F02C3911203E}" destId="{EB34A49F-8D06-4C0A-9407-80C92735C035}" srcOrd="0" destOrd="0" presId="urn:microsoft.com/office/officeart/2005/8/layout/pyramid2"/>
    <dgm:cxn modelId="{B8E12477-5F46-4127-AA39-1F241CFDBD64}" type="presOf" srcId="{81B79614-E49D-4420-949D-E550AD9DE258}" destId="{B2C907A8-0428-4A61-8DB5-D90F2F938A1F}" srcOrd="0" destOrd="0" presId="urn:microsoft.com/office/officeart/2005/8/layout/pyramid2"/>
    <dgm:cxn modelId="{1C5FCB7A-F8B3-4A7F-9BEA-45211516BE12}" type="presParOf" srcId="{4DB486CC-9BF3-4FB9-ACA8-8D584C1A1629}" destId="{03FD2E91-7B62-4416-9512-B10BC13A074A}" srcOrd="0" destOrd="0" presId="urn:microsoft.com/office/officeart/2005/8/layout/pyramid2"/>
    <dgm:cxn modelId="{83680516-5988-4AA1-8A5B-F7EE5EA28EA8}" type="presParOf" srcId="{4DB486CC-9BF3-4FB9-ACA8-8D584C1A1629}" destId="{55B53C8F-2A50-4878-9538-7D87B4057D24}" srcOrd="1" destOrd="0" presId="urn:microsoft.com/office/officeart/2005/8/layout/pyramid2"/>
    <dgm:cxn modelId="{8DEC45A2-56E5-4FD0-9675-E4BDBDBEF632}" type="presParOf" srcId="{55B53C8F-2A50-4878-9538-7D87B4057D24}" destId="{DF52D7DB-7F4E-48B5-A1D5-4BAB715F8B65}" srcOrd="0" destOrd="0" presId="urn:microsoft.com/office/officeart/2005/8/layout/pyramid2"/>
    <dgm:cxn modelId="{40FA5C22-5FC8-4219-98A9-6B0B6326A70C}" type="presParOf" srcId="{55B53C8F-2A50-4878-9538-7D87B4057D24}" destId="{70AADA25-D68D-4F59-9618-74F6A60DBD09}" srcOrd="1" destOrd="0" presId="urn:microsoft.com/office/officeart/2005/8/layout/pyramid2"/>
    <dgm:cxn modelId="{EF511B5D-6599-4092-BB5A-51D55AD1043C}" type="presParOf" srcId="{55B53C8F-2A50-4878-9538-7D87B4057D24}" destId="{EB34A49F-8D06-4C0A-9407-80C92735C035}" srcOrd="2" destOrd="0" presId="urn:microsoft.com/office/officeart/2005/8/layout/pyramid2"/>
    <dgm:cxn modelId="{D64C6E68-2091-4246-AA7D-8BA278A00C44}" type="presParOf" srcId="{55B53C8F-2A50-4878-9538-7D87B4057D24}" destId="{D805EBBD-F8EB-4ABC-B8BD-401866CF5E0F}" srcOrd="3" destOrd="0" presId="urn:microsoft.com/office/officeart/2005/8/layout/pyramid2"/>
    <dgm:cxn modelId="{49BBEFA2-9159-43A1-989B-CF6A751D486A}" type="presParOf" srcId="{55B53C8F-2A50-4878-9538-7D87B4057D24}" destId="{B2C907A8-0428-4A61-8DB5-D90F2F938A1F}" srcOrd="4" destOrd="0" presId="urn:microsoft.com/office/officeart/2005/8/layout/pyramid2"/>
    <dgm:cxn modelId="{505F6CEB-33FE-4CBE-B192-63C025B35F65}" type="presParOf" srcId="{55B53C8F-2A50-4878-9538-7D87B4057D24}" destId="{56EC4A6E-6554-41AF-BC6C-0F8E391525C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D2E91-7B62-4416-9512-B10BC13A074A}">
      <dsp:nvSpPr>
        <dsp:cNvPr id="0" name=""/>
        <dsp:cNvSpPr/>
      </dsp:nvSpPr>
      <dsp:spPr>
        <a:xfrm>
          <a:off x="583322" y="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2D7DB-7F4E-48B5-A1D5-4BAB715F8B65}">
      <dsp:nvSpPr>
        <dsp:cNvPr id="0" name=""/>
        <dsp:cNvSpPr/>
      </dsp:nvSpPr>
      <dsp:spPr>
        <a:xfrm>
          <a:off x="2295524" y="344741"/>
          <a:ext cx="2228850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Executive Steering Group </a:t>
          </a:r>
        </a:p>
      </dsp:txBody>
      <dsp:txXfrm>
        <a:off x="2335148" y="384365"/>
        <a:ext cx="2149602" cy="732460"/>
      </dsp:txXfrm>
    </dsp:sp>
    <dsp:sp modelId="{EB34A49F-8D06-4C0A-9407-80C92735C035}">
      <dsp:nvSpPr>
        <dsp:cNvPr id="0" name=""/>
        <dsp:cNvSpPr/>
      </dsp:nvSpPr>
      <dsp:spPr>
        <a:xfrm>
          <a:off x="2295524" y="1257913"/>
          <a:ext cx="2228850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Operations and Training Working Group  </a:t>
          </a:r>
        </a:p>
      </dsp:txBody>
      <dsp:txXfrm>
        <a:off x="2335148" y="1297537"/>
        <a:ext cx="2149602" cy="732460"/>
      </dsp:txXfrm>
    </dsp:sp>
    <dsp:sp modelId="{B2C907A8-0428-4A61-8DB5-D90F2F938A1F}">
      <dsp:nvSpPr>
        <dsp:cNvPr id="0" name=""/>
        <dsp:cNvSpPr/>
      </dsp:nvSpPr>
      <dsp:spPr>
        <a:xfrm>
          <a:off x="2295524" y="2171086"/>
          <a:ext cx="2228850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Technical and Cyber Working Group</a:t>
          </a:r>
        </a:p>
      </dsp:txBody>
      <dsp:txXfrm>
        <a:off x="2335148" y="2210710"/>
        <a:ext cx="2149602" cy="73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69438BC-F020-43E5-8B1B-D85007EB9470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A33FBDD-1CBA-4EF2-8A9B-8854C2ED7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589"/>
              </a:spcAft>
            </a:pPr>
            <a:endParaRPr lang="en-US" dirty="0" smtClean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421"/>
            <a:fld id="{EA33FBDD-1CBA-4EF2-8A9B-8854C2ED7142}" type="slidenum">
              <a:rPr lang="en-US">
                <a:solidFill>
                  <a:prstClr val="black"/>
                </a:solidFill>
                <a:latin typeface="Calibri"/>
              </a:rPr>
              <a:pPr defTabSz="902421"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F8C98-4AF0-47E8-AA50-C82BEC0A1DB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FBDD-1CBA-4EF2-8A9B-8854C2ED71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65D57-C9FA-4B40-8187-CFF3940369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3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7AB2B-BCC0-43C9-88AB-7821CC07B5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5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F8C98-4AF0-47E8-AA50-C82BEC0A1D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480C0-5F3D-4E0C-B552-AF48074605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833008"/>
            <a:ext cx="7772400" cy="1470025"/>
          </a:xfrm>
        </p:spPr>
        <p:txBody>
          <a:bodyPr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0" y="5029200"/>
            <a:ext cx="6400800" cy="1143000"/>
          </a:xfrm>
        </p:spPr>
        <p:txBody>
          <a:bodyPr/>
          <a:lstStyle>
            <a:lvl1pPr marL="0" indent="0" algn="ctr">
              <a:buNone/>
              <a:defRPr b="0" i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05E5-A772-437D-8FFA-4F692C46BA0C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8" y="298500"/>
            <a:ext cx="1682622" cy="16037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56196" y="0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56196" y="6634325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800" y="295751"/>
            <a:ext cx="1661160" cy="1609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FA0D-3BE9-4275-A55E-7ECEDEE1C102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983D-9E48-4ACD-B716-7BA9BDAC7C57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05E5-A772-437D-8FFA-4F692C46BA0C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056196" y="0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56196" y="6634325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304800" y="1166019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457200" y="1089819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" y="124356"/>
            <a:ext cx="879423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31976"/>
            <a:ext cx="82135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833008"/>
            <a:ext cx="7772400" cy="1470025"/>
          </a:xfrm>
        </p:spPr>
        <p:txBody>
          <a:bodyPr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0" y="5029200"/>
            <a:ext cx="6400800" cy="1143000"/>
          </a:xfrm>
        </p:spPr>
        <p:txBody>
          <a:bodyPr/>
          <a:lstStyle>
            <a:lvl1pPr marL="0" indent="0" algn="ctr">
              <a:buNone/>
              <a:defRPr b="0" i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05E5-A772-437D-8FFA-4F692C46BA0C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2590800" cy="246935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56196" y="0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56196" y="6634325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2449643"/>
            <a:ext cx="2438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4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19"/>
            <a:ext cx="8229600" cy="6096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>
              <a:defRPr lang="en-US" sz="2800" i="0" spc="15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>
              <a:buSzPct val="85000"/>
              <a:buFont typeface="Wingdings" pitchFamily="2" charset="2"/>
              <a:buChar char="q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573088" indent="-171450">
              <a:buSzPct val="85000"/>
              <a:defRPr sz="2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 marL="738188" indent="-165100">
              <a:buSzPct val="85000"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 marL="914400" indent="-166688">
              <a:buSzPct val="85000"/>
              <a:buFont typeface="Arial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 marL="1090613" indent="-176213">
              <a:buSzPct val="85000"/>
              <a:buFont typeface="Wingdings" pitchFamily="2" charset="2"/>
              <a:buChar char=""/>
              <a:defRPr sz="14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372-5661-43E0-99B4-5FBFEC88DDB0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438860-5F9E-474A-922B-973621617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304800" y="1166019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457200" y="1089819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" y="124356"/>
            <a:ext cx="879423" cy="8382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477001"/>
            <a:ext cx="9144000" cy="400110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0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Assured C2 – Battlespace Awareness – Integrated Fires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2886" y="0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62885" y="6400800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31976"/>
            <a:ext cx="82135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D93C-9128-46F9-90CE-8A853357243D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48B8-5CEF-4AD9-8703-9B68650E37DE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" y="152400"/>
            <a:ext cx="87942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1B8-A24A-4D6F-8307-5C233E8B198C}" type="datetime1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942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8AF-5915-4897-BD37-508831E195F1}" type="datetime1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942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6524-F5FE-4AEC-AB29-1D4DA72869EF}" type="datetime1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942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19"/>
            <a:ext cx="8229600" cy="6096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>
              <a:defRPr lang="en-US" sz="2800" i="0" spc="15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>
              <a:buSzPct val="85000"/>
              <a:buFont typeface="Wingdings" pitchFamily="2" charset="2"/>
              <a:buChar char="q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573088" indent="-171450">
              <a:buSzPct val="85000"/>
              <a:defRPr sz="2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 marL="738188" indent="-165100">
              <a:buSzPct val="85000"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 marL="914400" indent="-166688">
              <a:buSzPct val="85000"/>
              <a:buFont typeface="Arial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 marL="1090613" indent="-176213">
              <a:buSzPct val="85000"/>
              <a:buFont typeface="Wingdings" pitchFamily="2" charset="2"/>
              <a:buChar char=""/>
              <a:defRPr sz="14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372-5661-43E0-99B4-5FBFEC88DDB0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438860-5F9E-474A-922B-973621617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304800" y="1166019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457200" y="1089819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" y="124356"/>
            <a:ext cx="879423" cy="8382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062886" y="0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62885" y="6400800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</a:rPr>
              <a:t>UNCLASSIFIED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31976"/>
            <a:ext cx="821354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E3DD-E330-4D1D-A8C4-8DD587B85DB6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D5B-4F4F-4BA8-B45B-48E8BF2D2F00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FA0D-3BE9-4275-A55E-7ECEDEE1C102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5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983D-9E48-4ACD-B716-7BA9BDAC7C57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9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D93C-9128-46F9-90CE-8A853357243D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48B8-5CEF-4AD9-8703-9B68650E37DE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" y="152400"/>
            <a:ext cx="879423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1B8-A24A-4D6F-8307-5C233E8B198C}" type="datetime1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9423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8AF-5915-4897-BD37-508831E195F1}" type="datetime1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9423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6524-F5FE-4AEC-AB29-1D4DA72869EF}" type="datetime1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304800" y="457200"/>
            <a:ext cx="883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57200" y="381000"/>
            <a:ext cx="8686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" y="124356"/>
            <a:ext cx="879423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E3DD-E330-4D1D-A8C4-8DD587B85DB6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D5B-4F4F-4BA8-B45B-48E8BF2D2F00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58E1-91D7-4E3F-8DCA-C187E6FBFFE6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438860-5F9E-474A-922B-973621617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i="1" kern="1200" cap="none" spc="0">
          <a:ln w="50800"/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q"/>
        <a:defRPr lang="en-US" sz="22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573088" indent="-233363" algn="l" defTabSz="914400" rtl="0" eaLnBrk="1" latinLnBrk="0" hangingPunct="1">
        <a:spcBef>
          <a:spcPct val="20000"/>
        </a:spcBef>
        <a:buSzPct val="85000"/>
        <a:buFont typeface="Arial" pitchFamily="34" charset="0"/>
        <a:buChar char="–"/>
        <a:defRPr lang="en-US" sz="20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738188" indent="-1651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defRPr lang="en-US" sz="18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ct val="20000"/>
        </a:spcBef>
        <a:buSzPct val="85000"/>
        <a:buFont typeface="Courier New" pitchFamily="49" charset="0"/>
        <a:buChar char="o"/>
        <a:defRPr lang="en-US" sz="16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1090613" indent="-176213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ü"/>
        <a:defRPr lang="en-US" sz="14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58E1-91D7-4E3F-8DCA-C187E6FBFFE6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438860-5F9E-474A-922B-973621617A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i="1" kern="1200" cap="none" spc="0">
          <a:ln w="50800"/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q"/>
        <a:defRPr lang="en-US" sz="22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573088" indent="-233363" algn="l" defTabSz="914400" rtl="0" eaLnBrk="1" latinLnBrk="0" hangingPunct="1">
        <a:spcBef>
          <a:spcPct val="20000"/>
        </a:spcBef>
        <a:buSzPct val="85000"/>
        <a:buFont typeface="Arial" pitchFamily="34" charset="0"/>
        <a:buChar char="–"/>
        <a:defRPr lang="en-US" sz="20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738188" indent="-1651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defRPr lang="en-US" sz="18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ct val="20000"/>
        </a:spcBef>
        <a:buSzPct val="85000"/>
        <a:buFont typeface="Courier New" pitchFamily="49" charset="0"/>
        <a:buChar char="o"/>
        <a:defRPr lang="en-US" sz="16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1090613" indent="-176213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ü"/>
        <a:defRPr lang="en-US" sz="1400" b="1" kern="1200" cap="none" spc="150" dirty="0" smtClean="0">
          <a:ln w="11430"/>
          <a:solidFill>
            <a:schemeClr val="tx2">
              <a:lumMod val="50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304800"/>
            <a:ext cx="9139646" cy="1470025"/>
          </a:xfrm>
        </p:spPr>
        <p:txBody>
          <a:bodyPr>
            <a:normAutofit/>
          </a:bodyPr>
          <a:lstStyle/>
          <a:p>
            <a:r>
              <a:rPr lang="en-US" b="1" i="0" dirty="0" smtClean="0"/>
              <a:t>OPNAV N2N6W4</a:t>
            </a:r>
            <a:r>
              <a:rPr lang="en-US" sz="4000" b="1" i="0" dirty="0" smtClean="0"/>
              <a:t/>
            </a:r>
            <a:br>
              <a:rPr lang="en-US" sz="4000" b="1" i="0" dirty="0" smtClean="0"/>
            </a:br>
            <a:r>
              <a:rPr lang="en-US" sz="2400" b="1" dirty="0" smtClean="0"/>
              <a:t>Allied and Coalition Interoperability</a:t>
            </a:r>
            <a:endParaRPr lang="en-US" sz="4000" b="1" i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74122" y="5373308"/>
            <a:ext cx="7239000" cy="6507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Updated 02 August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2022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2022 Defense Standardization Program Conference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17582" y="1774825"/>
            <a:ext cx="4352081" cy="3352800"/>
            <a:chOff x="2810719" y="2286000"/>
            <a:chExt cx="4352081" cy="3352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0719" y="2286000"/>
              <a:ext cx="4352081" cy="24538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0719" y="4805320"/>
              <a:ext cx="1412111" cy="8160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0704" y="4814983"/>
              <a:ext cx="1412111" cy="8160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0689" y="4822785"/>
              <a:ext cx="1412111" cy="816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8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AUSCANNZUKUS (A-Z)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105400"/>
          </a:xfr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organizes and conducts A-Z activity to enable interoperability via a robust battle rhythm of meetings to deliver assured “fight tonight”, “fight through”, and “fight tomorrow” capabilities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AO-level Working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(Operational, Technical,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Experimentation, Cyber Defence and EMW)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O6-level Executive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 (ESC) to the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 Officer Supervisory Board (SB)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interoperable and resilient maritime C2 to enable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“fight tonight”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Information Security and Survivability of Maritime Networks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development of Maritime Networking in a Denied, Degraded, Intermittent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(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D-DIL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 and Win in the Electromagnetic Spectrum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Warfare in Warfighting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facilitates engagements every Fall in the Mark Center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2022 A-Z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groups and ESC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17-28 Oct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SB objectives and aligning FVEY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 TTPs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meetings 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 in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Canberra,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DCNO Guidance via the Chairman’s Communique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DCNO Letter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Chiefs of Navies identifying the need to get after FVEY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ACP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202, Communications Interoperability Requirements for Information Exchange (CIRIE) in the Maritime Environment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664447" y="2246869"/>
            <a:ext cx="1240531" cy="646331"/>
          </a:xfrm>
          <a:prstGeom prst="rect">
            <a:avLst/>
          </a:prstGeom>
          <a:noFill/>
          <a:ln>
            <a:solidFill>
              <a:srgbClr val="000066"/>
            </a:solidFill>
            <a:prstDash val="lg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Rotational Chair</a:t>
            </a:r>
            <a:endParaRPr lang="en-US" sz="1200" b="1" dirty="0"/>
          </a:p>
          <a:p>
            <a:pPr algn="ctr"/>
            <a:r>
              <a:rPr lang="en-US" sz="1200" b="1" dirty="0" smtClean="0"/>
              <a:t>Royal Navy </a:t>
            </a:r>
          </a:p>
          <a:p>
            <a:pPr algn="ctr"/>
            <a:r>
              <a:rPr lang="en-US" sz="1200" b="1" dirty="0" smtClean="0"/>
              <a:t>as </a:t>
            </a:r>
            <a:r>
              <a:rPr lang="en-US" sz="1200" b="1" dirty="0"/>
              <a:t>of APR </a:t>
            </a:r>
            <a:r>
              <a:rPr lang="en-US" sz="1200" b="1" dirty="0" smtClean="0"/>
              <a:t>2022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96535" y="2120524"/>
            <a:ext cx="52619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60228" cy="824306"/>
          </a:xfrm>
        </p:spPr>
        <p:txBody>
          <a:bodyPr>
            <a:noAutofit/>
          </a:bodyPr>
          <a:lstStyle/>
          <a:p>
            <a:r>
              <a:rPr lang="en-US" sz="2400" dirty="0"/>
              <a:t>A-Z </a:t>
            </a:r>
            <a:r>
              <a:rPr lang="en-US" sz="2400" dirty="0" smtClean="0"/>
              <a:t>Organization </a:t>
            </a:r>
            <a:r>
              <a:rPr lang="en-US" sz="2400" dirty="0"/>
              <a:t>and Supporting 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8499" y="1828800"/>
            <a:ext cx="276620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Supervisory Board</a:t>
            </a:r>
          </a:p>
          <a:p>
            <a:pPr algn="ctr"/>
            <a:r>
              <a:rPr lang="en-US" sz="1200"/>
              <a:t>Flag Level</a:t>
            </a:r>
          </a:p>
          <a:p>
            <a:pPr algn="ctr"/>
            <a:r>
              <a:rPr lang="en-US" sz="1200"/>
              <a:t>Permanently Chaired by DCNO N2N6 (3*)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8384" y="3737119"/>
            <a:ext cx="227528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Technical Working Group</a:t>
            </a:r>
          </a:p>
          <a:p>
            <a:pPr algn="ctr"/>
            <a:r>
              <a:rPr lang="en-US" sz="1200" dirty="0"/>
              <a:t>National SMEs</a:t>
            </a:r>
          </a:p>
          <a:p>
            <a:pPr algn="ctr"/>
            <a:r>
              <a:rPr lang="en-US" sz="1200" dirty="0"/>
              <a:t>Rotational Chair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4076" y="3738807"/>
            <a:ext cx="2262799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Operational Working Group</a:t>
            </a:r>
          </a:p>
          <a:p>
            <a:pPr algn="ctr"/>
            <a:r>
              <a:rPr lang="en-US" sz="1200" dirty="0"/>
              <a:t>National SMEs</a:t>
            </a:r>
          </a:p>
          <a:p>
            <a:pPr algn="ctr"/>
            <a:r>
              <a:rPr lang="en-US" sz="1200" dirty="0"/>
              <a:t>Rotational </a:t>
            </a:r>
            <a:r>
              <a:rPr lang="en-US" sz="1200" dirty="0" smtClean="0"/>
              <a:t>Chair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9398" y="4382869"/>
            <a:ext cx="2262799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Experimentation Working Group</a:t>
            </a:r>
          </a:p>
          <a:p>
            <a:pPr algn="ctr"/>
            <a:r>
              <a:rPr lang="en-US" sz="1200" dirty="0"/>
              <a:t>National SMEs</a:t>
            </a:r>
          </a:p>
          <a:p>
            <a:pPr algn="ctr"/>
            <a:r>
              <a:rPr lang="en-US" sz="1200" dirty="0" smtClean="0"/>
              <a:t>W4 </a:t>
            </a:r>
            <a:r>
              <a:rPr lang="en-US" sz="1200" dirty="0"/>
              <a:t>CAN LNO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4075" y="4382868"/>
            <a:ext cx="2262799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Cyber Defence Working Group</a:t>
            </a:r>
          </a:p>
          <a:p>
            <a:pPr algn="ctr"/>
            <a:r>
              <a:rPr lang="en-US" sz="1200" dirty="0" smtClean="0"/>
              <a:t>National SMEs</a:t>
            </a:r>
            <a:endParaRPr lang="en-US" sz="1200" dirty="0"/>
          </a:p>
          <a:p>
            <a:pPr algn="ctr"/>
            <a:r>
              <a:rPr lang="en-US" sz="1200" dirty="0"/>
              <a:t>Rotational </a:t>
            </a:r>
            <a:r>
              <a:rPr lang="en-US" sz="1200" dirty="0" smtClean="0"/>
              <a:t>Chair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85800" y="3378914"/>
            <a:ext cx="7924800" cy="19918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1384" y="2603857"/>
            <a:ext cx="235404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Maritime Cryptologic Committee</a:t>
            </a:r>
          </a:p>
          <a:p>
            <a:pPr algn="ctr"/>
            <a:r>
              <a:rPr lang="en-US" sz="1200" dirty="0"/>
              <a:t>National SMEs</a:t>
            </a:r>
          </a:p>
          <a:p>
            <a:pPr algn="ctr"/>
            <a:r>
              <a:rPr lang="en-US" sz="1200" dirty="0"/>
              <a:t>Rotational Chair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205366" y="2128616"/>
            <a:ext cx="0" cy="4708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64704" y="2600320"/>
            <a:ext cx="228132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Executive Steering Committee</a:t>
            </a:r>
          </a:p>
          <a:p>
            <a:pPr algn="ctr"/>
            <a:r>
              <a:rPr lang="en-US" sz="1200" dirty="0"/>
              <a:t>O6 Level</a:t>
            </a:r>
          </a:p>
          <a:p>
            <a:pPr algn="ctr"/>
            <a:r>
              <a:rPr lang="en-US" sz="1200" dirty="0"/>
              <a:t>Rotational Chair </a:t>
            </a:r>
          </a:p>
        </p:txBody>
      </p:sp>
      <p:cxnSp>
        <p:nvCxnSpPr>
          <p:cNvPr id="20" name="Straight Connector 19"/>
          <p:cNvCxnSpPr>
            <a:stCxn id="16" idx="3"/>
          </p:cNvCxnSpPr>
          <p:nvPr/>
        </p:nvCxnSpPr>
        <p:spPr bwMode="auto">
          <a:xfrm flipV="1">
            <a:off x="3615426" y="2922597"/>
            <a:ext cx="1449278" cy="44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arrow" w="lg" len="med"/>
            <a:tailEnd type="arrow" w="lg" len="med"/>
          </a:ln>
          <a:effectLst/>
        </p:spPr>
      </p:cxnSp>
      <p:cxnSp>
        <p:nvCxnSpPr>
          <p:cNvPr id="24" name="Straight Connector 23"/>
          <p:cNvCxnSpPr>
            <a:endCxn id="8" idx="1"/>
          </p:cNvCxnSpPr>
          <p:nvPr/>
        </p:nvCxnSpPr>
        <p:spPr bwMode="auto">
          <a:xfrm>
            <a:off x="2438400" y="2151965"/>
            <a:ext cx="600099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438405" y="2155555"/>
            <a:ext cx="0" cy="4616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Slide Number Placeholder 5"/>
          <p:cNvSpPr txBox="1">
            <a:spLocks/>
          </p:cNvSpPr>
          <p:nvPr/>
        </p:nvSpPr>
        <p:spPr>
          <a:xfrm>
            <a:off x="7094931" y="6531291"/>
            <a:ext cx="1951546" cy="333970"/>
          </a:xfrm>
          <a:prstGeom prst="rect">
            <a:avLst/>
          </a:prstGeom>
        </p:spPr>
        <p:txBody>
          <a:bodyPr vert="horz" lIns="90016" tIns="45009" rIns="90016" bIns="45009" rtlCol="0" anchor="ctr"/>
          <a:lstStyle>
            <a:defPPr>
              <a:defRPr lang="en-US"/>
            </a:defPPr>
            <a:lvl1pPr marL="0" algn="r" defTabSz="9853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2660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321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979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638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3298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956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8617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1280" algn="l" defTabSz="98532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64" dirty="0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390308" y="4408145"/>
            <a:ext cx="299349" cy="10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205366" y="3244872"/>
            <a:ext cx="0" cy="4616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1411213" y="3260230"/>
            <a:ext cx="1" cy="11226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ounded Rectangle 30"/>
          <p:cNvSpPr/>
          <p:nvPr/>
        </p:nvSpPr>
        <p:spPr>
          <a:xfrm>
            <a:off x="400051" y="5867400"/>
            <a:ext cx="8359690" cy="3646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groups met in Canberra in March 2022 </a:t>
            </a:r>
            <a:endParaRPr lang="en-US" sz="14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68752" y="3751886"/>
            <a:ext cx="2262799" cy="830997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Electromagnetic </a:t>
            </a:r>
            <a:r>
              <a:rPr lang="en-US" sz="1200" b="1" dirty="0" smtClean="0"/>
              <a:t>Maneuver </a:t>
            </a:r>
            <a:r>
              <a:rPr lang="en-US" sz="1200" b="1" dirty="0"/>
              <a:t>Warfare </a:t>
            </a:r>
            <a:r>
              <a:rPr lang="en-US" sz="1200" b="1" dirty="0" smtClean="0"/>
              <a:t>Working </a:t>
            </a:r>
            <a:r>
              <a:rPr lang="en-US" sz="1200" b="1" dirty="0"/>
              <a:t>Group</a:t>
            </a:r>
          </a:p>
          <a:p>
            <a:pPr algn="ctr"/>
            <a:r>
              <a:rPr lang="en-US" sz="1200" dirty="0"/>
              <a:t>National SMEs</a:t>
            </a:r>
          </a:p>
          <a:p>
            <a:pPr algn="ctr"/>
            <a:r>
              <a:rPr lang="en-US" sz="1200" dirty="0"/>
              <a:t>Rotational </a:t>
            </a:r>
            <a:r>
              <a:rPr lang="en-US" sz="1200" dirty="0" smtClean="0"/>
              <a:t>Chair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9B593-6B6F-4484-A2A8-B2185FE71B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110" y="1849437"/>
            <a:ext cx="761690" cy="380845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8288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/>
              <a:t>Multinational Maritime Information </a:t>
            </a:r>
            <a:r>
              <a:rPr lang="en-US" sz="2400" dirty="0" smtClean="0"/>
              <a:t>Interoperability </a:t>
            </a:r>
            <a:r>
              <a:rPr lang="en-US" sz="2400" dirty="0"/>
              <a:t>(M2I2) </a:t>
            </a:r>
            <a:r>
              <a:rPr lang="en-US" sz="2400" dirty="0" smtClean="0"/>
              <a:t>Services Board</a:t>
            </a:r>
            <a:endParaRPr lang="en-US" sz="2400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14300" y="1335024"/>
            <a:ext cx="8915400" cy="4837176"/>
          </a:xfr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US-led,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biannual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forum focused on improving interoperability and cooperation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coalition networks 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Develops,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manages,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implements agreed operational and technical solutions for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CENTRIXS-M, BICES, Mission Configurable Networks (MCN), Communities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Interest, and networks deemed a priority for coalition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 10-14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2020 in Wellington, New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Zealand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topics of discussion included: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Coalition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Environment (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Federated 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Networking (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FMN) – managed by NATO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development of IW concepts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Information Sharing Services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Partner Access Network (APAN))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Operating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at Sea (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SeaVision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Classified Solutions for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in a Denied, Degraded, Intermittent and Low (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D-DIL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bandwidth 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Operations or Hybrid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Warfare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Wellington, a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critical topics were discussed in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140+ sidebars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M2I2 Board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scheduled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5-9 September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in Turku,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2155" y="6026448"/>
            <a:ext cx="8359690" cy="3646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Only Maritime Forum Enabling Allied Assured C2 </a:t>
            </a:r>
            <a:endParaRPr lang="en-US" sz="14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-533400" y="1828800"/>
          <a:ext cx="5105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533400" y="4572000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M2I2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39513" y="1295400"/>
            <a:ext cx="2389887" cy="4335463"/>
          </a:xfrm>
          <a:prstGeom prst="roundRect">
            <a:avLst/>
          </a:prstGeom>
          <a:solidFill>
            <a:srgbClr val="99CCFF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Australia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Brazil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Colombia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Denmark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Estonia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Germany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Iceland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Indonesia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Italy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Japan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Malaysia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Mexico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Netherlands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Zealand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Norway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Philippines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Portugal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Singapore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Korea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Spain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Sweden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Thailand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Kingdom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Pending Invites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Latvia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Lithuania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39514" y="5715000"/>
            <a:ext cx="4752086" cy="914400"/>
          </a:xfrm>
          <a:prstGeom prst="roundRect">
            <a:avLst/>
          </a:prstGeom>
          <a:solidFill>
            <a:srgbClr val="99CCFF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Member Organizations</a:t>
            </a:r>
            <a:endParaRPr kumimoji="0" lang="en-US" sz="105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NATO: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Allied Transformation Command (ACT),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Allied Command Operations (ACO), NATO Communications and Information Agency (NCIA) and MARCOM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CJOS COE,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Military Staff,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ODNI, </a:t>
            </a:r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Naval Analysis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73190" y="1295400"/>
            <a:ext cx="1818409" cy="1899108"/>
          </a:xfrm>
          <a:prstGeom prst="roundRect">
            <a:avLst/>
          </a:prstGeom>
          <a:solidFill>
            <a:srgbClr val="99CCFF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 Navy Commands</a:t>
            </a:r>
            <a:endParaRPr kumimoji="0" lang="en-US" sz="9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OPNAV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FFC/CPF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C2F/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C3F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/C4F/C5F/C6F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C7F/C10F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NAVWAR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NIWC PAC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 C4I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CNFJ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TACTRAGRULANT / PAC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NCTAMSPAC/PRNOC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173192" y="3278645"/>
            <a:ext cx="1818408" cy="2360155"/>
          </a:xfrm>
          <a:prstGeom prst="roundRect">
            <a:avLst/>
          </a:prstGeom>
          <a:solidFill>
            <a:srgbClr val="99CCFF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U.S. Commands</a:t>
            </a:r>
            <a:endParaRPr kumimoji="0" lang="en-US" sz="9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AFRICOM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EUCOM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MARFOREUR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INDOPACOM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JIATF-S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OUSD(I)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 Staff J6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USCG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 CIO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USAF-MPCO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586054" y="1398234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 Nations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261531"/>
            <a:ext cx="287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Entries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attended 22-1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057400" y="228600"/>
            <a:ext cx="478393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ctr">
              <a:spcBef>
                <a:spcPct val="0"/>
              </a:spcBef>
              <a:buNone/>
              <a:defRPr lang="en-US" sz="2400" b="1" i="0" cap="none" spc="150" dirty="0">
                <a:ln w="11430"/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M2I2 </a:t>
            </a:r>
            <a:r>
              <a:rPr lang="en-US" dirty="0" smtClean="0"/>
              <a:t>22-1 Composition</a:t>
            </a:r>
          </a:p>
          <a:p>
            <a:r>
              <a:rPr lang="en-US" dirty="0" smtClean="0"/>
              <a:t>(Virtual session)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1" y="5964625"/>
            <a:ext cx="4038600" cy="664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regional CCMDs, all numbered Fleets, 30 nations, NATO, EU</a:t>
            </a:r>
            <a:endParaRPr lang="en-US" sz="14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NATO</a:t>
            </a:r>
            <a:endParaRPr lang="en-US" sz="4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38521"/>
            <a:ext cx="8382000" cy="4876800"/>
          </a:xfr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Consultation, Command and Control (C3 ) Concepts and Requirements (Maritime) Capability Team (MC3CaT)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MC3CaT supports the delivery of coherent NATO and National C3 capabilities by providing specialist maritime expertise to support the Consultation, Command and Control Board (C3B) and its Capability Panels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MC3CaT meets twice a year reporting directly to the C3B to highlight major issues, risks and national concerns/constraints and proposed remedial courses of action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Command and Control  Community of Interest (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JC2COI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all 3 Major Armament Groups (MAG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Force (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Naval (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&amp; Army (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MAGs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directly to the Conference of National Armaments Directors (CNAD) 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Information Services Conference (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Functional Services working group chaired by NATO Allied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Transformation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Semi-annual forum focused on maritime Command and Control Capabilities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extension and maintenance for existing Maritime C2 system (MCCIS)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Maritime Information Services (FMIS) - TRITON</a:t>
            </a:r>
          </a:p>
          <a:p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W4 Bilateral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76800"/>
          </a:xfr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CNO’s Navy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on Building Alliances and Partners (NGBAP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W4 provides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 expertise to support OPNAV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3/N5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N94 partner engagement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OPNAV N3/N5: Principal advisor to CNO on technology transfer, security assistance, foreign disclosure, and international program policy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OPNAV N94: Senior National Navy Representative (SNNR) for the Office of Naval Research (ONR)</a:t>
            </a: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USN/RAN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and Requirements Steering Group (CRSG)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pursue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“Interchangeability” 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Royal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 (RAN)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USN/RN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Combined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Seapower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(DCS)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focused on improving maritime “Interchangeability” with the Royal Navy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(RN)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USN/Marine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ationale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Interoperability Framework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engagement with the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Navy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USN/Japan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Warfare Working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supporting JMSDF IW development</a:t>
            </a:r>
          </a:p>
        </p:txBody>
      </p:sp>
    </p:spTree>
    <p:extLst>
      <p:ext uri="{BB962C8B-B14F-4D97-AF65-F5344CB8AC3E}">
        <p14:creationId xmlns:p14="http://schemas.microsoft.com/office/powerpoint/2010/main" val="20610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0228" cy="8243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Ongoing C4I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Areas of Interest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932394"/>
            <a:ext cx="5171849" cy="340160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q"/>
              <a:defRPr lang="en-US" sz="2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3088" indent="-171450" algn="l" defTabSz="914400" rtl="0" eaLnBrk="1" latinLnBrk="0" hangingPunct="1">
              <a:spcBef>
                <a:spcPct val="20000"/>
              </a:spcBef>
              <a:buSzPct val="85000"/>
              <a:buFont typeface="Arial" pitchFamily="34" charset="0"/>
              <a:buChar char="–"/>
              <a:defRPr lang="en-US" sz="20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38188" indent="-16510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defRPr lang="en-US" sz="18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166688" algn="l" defTabSz="914400" rtl="0" eaLnBrk="1" latinLnBrk="0" hangingPunct="1">
              <a:spcBef>
                <a:spcPct val="20000"/>
              </a:spcBef>
              <a:buSzPct val="85000"/>
              <a:buFont typeface="Arial" pitchFamily="34" charset="0"/>
              <a:buChar char="•"/>
              <a:defRPr lang="en-US" sz="16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090613" indent="-176213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"/>
              <a:defRPr lang="en-US" sz="1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Environment (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MPE)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Federated Mission Networking (FMN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BICES (CANES Virtualization) 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Pegasus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Operationalization with Combined Communications-Electronics Board (CCEB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Denied – Degraded, Intermittent and Limited     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D-DIL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bandwidth environments testing and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Overmatch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Assured PNT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C-C5ISRT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range fires/Naval Integrated Fires Element (NIFE) and Tactical Edge Targeting (TET)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551" r="19990"/>
          <a:stretch/>
        </p:blipFill>
        <p:spPr>
          <a:xfrm>
            <a:off x="5344613" y="2057922"/>
            <a:ext cx="3500635" cy="27300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051" y="6002743"/>
            <a:ext cx="8359690" cy="3646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Complex, Collaborative Environment</a:t>
            </a:r>
            <a:endParaRPr lang="en-US" sz="14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Plan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6029604"/>
            <a:ext cx="8359690" cy="3646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years of COVID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Impacts to Multiple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oreign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Engagements</a:t>
            </a:r>
            <a:endParaRPr lang="en-US" sz="14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503" y="1752600"/>
            <a:ext cx="2864778" cy="33623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031" y="1180903"/>
            <a:ext cx="4711569" cy="4969348"/>
          </a:xfrm>
        </p:spPr>
        <p:txBody>
          <a:bodyPr vert="horz" lIns="0" tIns="45720" rIns="0" bIns="4572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460375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AUSCANNZUKUS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22-1/ Australia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May: RAN/USN CRSG / Australia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Jun: French Strategy Dialog / France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Jun: NATO MC3CaT / Netherlands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Aug: C2IP /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Garmisch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Aug: RIMPAC (experimentation)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Sept: M2I2 22-2 / Turku, Finland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Oct: AUSCANNZUKUS 22-2 / Mark Center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Oct: PC22 (experimentation)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 NATO MC3CaT / Brussels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 FVEY Navy Staff Talks / Canada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Feb: M2I2 23-1 / France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Mar: AUSCANNZUKUS 23-1/ UK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Sep: M2I2 23-2 / USA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AUSCANNZUKUS 23-2 /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Center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" y="1066800"/>
            <a:ext cx="9139646" cy="1470025"/>
          </a:xfrm>
        </p:spPr>
        <p:txBody>
          <a:bodyPr>
            <a:normAutofit/>
          </a:bodyPr>
          <a:lstStyle/>
          <a:p>
            <a:r>
              <a:rPr lang="en-US" sz="4000" b="1" i="0" dirty="0" smtClean="0"/>
              <a:t>Questions?</a:t>
            </a:r>
            <a:br>
              <a:rPr lang="en-US" sz="4000" b="1" i="0" dirty="0" smtClean="0"/>
            </a:br>
            <a:r>
              <a:rPr lang="en-US" sz="4000" b="1" i="0" dirty="0" smtClean="0"/>
              <a:t> </a:t>
            </a:r>
            <a:endParaRPr lang="en-US" sz="4000" b="1" i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181600"/>
            <a:ext cx="91396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1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Single biggest problem in communications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 the illusion that it has taken place.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-George Bernard Shaw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29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N2N6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39176" y="2240721"/>
            <a:ext cx="0" cy="1110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81745" y="2240721"/>
            <a:ext cx="39592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81745" y="2162806"/>
            <a:ext cx="0" cy="825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86200" y="2314238"/>
            <a:ext cx="1685925" cy="5633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9075" y="2314238"/>
            <a:ext cx="1685925" cy="5633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62275" y="2990513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2987675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00650" y="2990513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00775" y="3000375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67575" y="3000375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43901" y="2990513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8675" y="3000375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5475" y="3000375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28675" y="2988764"/>
            <a:ext cx="75152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48025" y="4699974"/>
            <a:ext cx="0" cy="845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48025" y="5236673"/>
            <a:ext cx="323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48025" y="5545792"/>
            <a:ext cx="323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901" y="3251940"/>
            <a:ext cx="947945" cy="182597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9226" y="3245590"/>
            <a:ext cx="947945" cy="18323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95551" y="3124200"/>
            <a:ext cx="947945" cy="183312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71876" y="3251940"/>
            <a:ext cx="5273126" cy="2545815"/>
            <a:chOff x="4762500" y="3460726"/>
            <a:chExt cx="7030835" cy="2559592"/>
          </a:xfrm>
          <a:solidFill>
            <a:srgbClr val="002060"/>
          </a:solidFill>
        </p:grpSpPr>
        <p:sp>
          <p:nvSpPr>
            <p:cNvPr id="27" name="Rectangle 26"/>
            <p:cNvSpPr/>
            <p:nvPr/>
          </p:nvSpPr>
          <p:spPr>
            <a:xfrm>
              <a:off x="4762500" y="3460726"/>
              <a:ext cx="1263927" cy="255959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 Narrow" panose="020B0606020202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04227" y="3460726"/>
              <a:ext cx="1263927" cy="255959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 Narrow" panose="020B0606020202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45954" y="3460726"/>
              <a:ext cx="1263927" cy="255959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 Narrow" panose="020B0606020202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87681" y="3460726"/>
              <a:ext cx="1263927" cy="255959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 Narrow" panose="020B0606020202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529408" y="3460726"/>
              <a:ext cx="1263927" cy="255959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 Narrow" panose="020B060602020203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86200" y="1612584"/>
            <a:ext cx="1685925" cy="5614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1660209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DCNO/DNI/DDCIO-N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 Narrow" panose="020B0606020202030204" pitchFamily="34" charset="0"/>
              </a:rPr>
              <a:t>VADM Jeffrey Trussler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6200" y="2362376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ADCNO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 Narrow" panose="020B0606020202030204" pitchFamily="34" charset="0"/>
              </a:rPr>
              <a:t>Mr. Chris Miller, SES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59075" y="2362376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DDNI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 Narrow" panose="020B0606020202030204" pitchFamily="34" charset="0"/>
              </a:rPr>
              <a:t>Mr. Scott Bray, DISES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2901" y="3350878"/>
            <a:ext cx="947945" cy="129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Digital Warfare Office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(DW)</a:t>
            </a:r>
          </a:p>
          <a:p>
            <a:pPr algn="ctr"/>
            <a:endParaRPr lang="en-US" sz="975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Ms</a:t>
            </a:r>
            <a:r>
              <a:rPr lang="en-US" sz="975" dirty="0">
                <a:solidFill>
                  <a:schemeClr val="bg1"/>
                </a:solidFill>
                <a:latin typeface="Arial Narrow" panose="020B0606020202030204" pitchFamily="34" charset="0"/>
              </a:rPr>
              <a:t>. Kelly McCool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9226" y="3350879"/>
            <a:ext cx="947945" cy="18928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Strategic</a:t>
            </a:r>
            <a:b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Initiatives</a:t>
            </a:r>
            <a:b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Division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(T)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>
                <a:solidFill>
                  <a:schemeClr val="bg1"/>
                </a:solidFill>
                <a:latin typeface="Arial Narrow" panose="020B0606020202030204" pitchFamily="34" charset="0"/>
              </a:rPr>
              <a:t>RADM Richard Correll</a:t>
            </a: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95551" y="3124200"/>
            <a:ext cx="947945" cy="174278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Warfighting</a:t>
            </a:r>
            <a:b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Integration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Division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(I)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RADM John Okon</a:t>
            </a:r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1876" y="3350878"/>
            <a:ext cx="947945" cy="174278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Enterprise Networks &amp; Cybersecurity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Division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(D)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>
                <a:solidFill>
                  <a:schemeClr val="bg1"/>
                </a:solidFill>
                <a:latin typeface="Arial Narrow" panose="020B0606020202030204" pitchFamily="34" charset="0"/>
              </a:rPr>
              <a:t>RDML Susan BryerJoyner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3171" y="3350878"/>
            <a:ext cx="947945" cy="15927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Oceanography &amp; Navigation Division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(E)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RDML Ron </a:t>
            </a:r>
            <a:r>
              <a:rPr lang="en-US" sz="975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Piret</a:t>
            </a:r>
            <a:r>
              <a:rPr lang="en-US" sz="97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4466" y="3350878"/>
            <a:ext cx="947945" cy="15927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Tactical Networks &amp; C3 Division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(N)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>
                <a:solidFill>
                  <a:schemeClr val="bg1"/>
                </a:solidFill>
                <a:latin typeface="Arial Narrow" panose="020B0606020202030204" pitchFamily="34" charset="0"/>
              </a:rPr>
              <a:t>Mr. Claude Barron, SES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5761" y="3350879"/>
            <a:ext cx="947945" cy="174278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Crypto-Electronic &amp; Cyber Warfare Division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(W)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>
                <a:solidFill>
                  <a:schemeClr val="bg1"/>
                </a:solidFill>
                <a:latin typeface="Arial Narrow" panose="020B0606020202030204" pitchFamily="34" charset="0"/>
              </a:rPr>
              <a:t>Mr. Bill Flynn, DISES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97057" y="3350878"/>
            <a:ext cx="947945" cy="14427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Intelligence Division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(Q)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7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Ms</a:t>
            </a:r>
            <a:r>
              <a:rPr lang="en-US" sz="975" dirty="0">
                <a:solidFill>
                  <a:schemeClr val="bg1"/>
                </a:solidFill>
                <a:latin typeface="Arial Narrow" panose="020B0606020202030204" pitchFamily="34" charset="0"/>
              </a:rPr>
              <a:t>. Sandra Brown, DISES</a:t>
            </a: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BR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9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41217" y="5113805"/>
            <a:ext cx="5403784" cy="24573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41217" y="5422924"/>
            <a:ext cx="5403784" cy="24573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41216" y="5108442"/>
            <a:ext cx="435375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 Integration (IP) – </a:t>
            </a:r>
            <a:r>
              <a:rPr lang="en-US" sz="975" dirty="0">
                <a:solidFill>
                  <a:schemeClr val="bg1"/>
                </a:solidFill>
                <a:latin typeface="Arial Narrow" panose="020B0606020202030204" pitchFamily="34" charset="0"/>
              </a:rPr>
              <a:t>Mr. Mike </a:t>
            </a:r>
            <a:r>
              <a:rPr lang="en-US" sz="97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Treat (SES) 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46705" y="5422923"/>
            <a:ext cx="435375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b="1" dirty="0">
                <a:solidFill>
                  <a:schemeClr val="bg1"/>
                </a:solidFill>
                <a:latin typeface="Arial Narrow" panose="020B0606020202030204" pitchFamily="34" charset="0"/>
              </a:rPr>
              <a:t>IW Future Capabilities (IX) – </a:t>
            </a:r>
            <a:r>
              <a:rPr lang="en-US" sz="97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VACANT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6" y="1251326"/>
            <a:ext cx="3109130" cy="16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3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4976294" y="3460370"/>
            <a:ext cx="16577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Crypto-Electronic &amp; Cyber Warfare Division</a:t>
            </a:r>
            <a:br>
              <a:rPr lang="en-US" sz="2000" dirty="0" smtClean="0"/>
            </a:br>
            <a:r>
              <a:rPr lang="en-US" sz="2000" dirty="0" smtClean="0"/>
              <a:t>(N2N6W)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5657" y="2429216"/>
            <a:ext cx="6320" cy="1527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H="1">
            <a:off x="3422909" y="2064946"/>
            <a:ext cx="2311816" cy="83065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 smtClean="0">
                <a:latin typeface="Arial Narrow" panose="020B0606020202030204" pitchFamily="34" charset="0"/>
              </a:rPr>
              <a:t>W DIRECTOR</a:t>
            </a:r>
            <a:endParaRPr lang="en-US" sz="975" dirty="0">
              <a:latin typeface="Arial Narrow" panose="020B0606020202030204" pitchFamily="34" charset="0"/>
            </a:endParaRPr>
          </a:p>
          <a:p>
            <a:pPr algn="ctr"/>
            <a:r>
              <a:rPr lang="en-US" sz="975" b="1" dirty="0">
                <a:latin typeface="Arial Narrow" panose="020B0606020202030204" pitchFamily="34" charset="0"/>
              </a:rPr>
              <a:t>CRYPTO-ELECTRONIC &amp; CYBER WARFARE </a:t>
            </a:r>
            <a:r>
              <a:rPr lang="en-US" sz="975" b="1" dirty="0" smtClean="0">
                <a:latin typeface="Arial Narrow" panose="020B0606020202030204" pitchFamily="34" charset="0"/>
              </a:rPr>
              <a:t>DIVISION</a:t>
            </a:r>
          </a:p>
          <a:p>
            <a:pPr algn="ctr"/>
            <a:endParaRPr lang="en-US" sz="975" b="1" dirty="0">
              <a:latin typeface="Arial Narrow" panose="020B0606020202030204" pitchFamily="34" charset="0"/>
            </a:endParaRPr>
          </a:p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Mr. Bill Flynn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43000" y="3954091"/>
            <a:ext cx="6830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3422909" y="3055546"/>
            <a:ext cx="2311816" cy="83065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latin typeface="Arial Narrow" panose="020B0606020202030204" pitchFamily="34" charset="0"/>
              </a:rPr>
              <a:t>(WB) DEPUTY DIRECTOR,</a:t>
            </a:r>
          </a:p>
          <a:p>
            <a:pPr algn="ctr"/>
            <a:r>
              <a:rPr lang="en-US" sz="975" b="1" dirty="0">
                <a:latin typeface="Arial Narrow" panose="020B0606020202030204" pitchFamily="34" charset="0"/>
              </a:rPr>
              <a:t>CRYPTO-ELECTRONIC &amp; CYBER WARFARE </a:t>
            </a:r>
            <a:r>
              <a:rPr lang="en-US" sz="975" b="1" dirty="0" smtClean="0">
                <a:latin typeface="Arial Narrow" panose="020B0606020202030204" pitchFamily="34" charset="0"/>
              </a:rPr>
              <a:t>DIVISION</a:t>
            </a:r>
          </a:p>
          <a:p>
            <a:pPr algn="ctr"/>
            <a:endParaRPr lang="en-US" sz="975" b="1" dirty="0">
              <a:latin typeface="Arial Narrow" panose="020B0606020202030204" pitchFamily="34" charset="0"/>
            </a:endParaRPr>
          </a:p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CAPT Frank Cowan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9754" y="3963215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7083" y="3963215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37971" y="3954091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5910" y="3954091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73328" y="3950389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7496" y="3960440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8223" y="3960437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38009" y="4097383"/>
            <a:ext cx="1093765" cy="12267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W1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>
                <a:latin typeface="Arial Narrow" panose="020B0606020202030204" pitchFamily="34" charset="0"/>
              </a:rPr>
              <a:t>CYBER WARFARE CAPABILITIES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>
                <a:latin typeface="Arial Narrow" panose="020B0606020202030204" pitchFamily="34" charset="0"/>
              </a:rPr>
              <a:t>CAPT Sharon Pinder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5873" y="4097385"/>
            <a:ext cx="1064197" cy="12267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W2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latin typeface="Arial Narrow" panose="020B0606020202030204" pitchFamily="34" charset="0"/>
              </a:rPr>
              <a:t>SURFACE </a:t>
            </a:r>
            <a:r>
              <a:rPr lang="en-US" sz="800" b="1" dirty="0">
                <a:latin typeface="Arial Narrow" panose="020B0606020202030204" pitchFamily="34" charset="0"/>
              </a:rPr>
              <a:t>CRYPTO &amp; ELECTRONIC WARFARE CAPABILITIES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Mr. Cleve Eason</a:t>
            </a: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4169" y="4097384"/>
            <a:ext cx="1023483" cy="12267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W3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latin typeface="Arial Narrow" panose="020B0606020202030204" pitchFamily="34" charset="0"/>
              </a:rPr>
              <a:t>TACTICAL </a:t>
            </a:r>
            <a:r>
              <a:rPr lang="en-US" sz="800" b="1" dirty="0">
                <a:latin typeface="Arial Narrow" panose="020B0606020202030204" pitchFamily="34" charset="0"/>
              </a:rPr>
              <a:t>DATA LINKS, COMBAT ID &amp; C-5ISRT CAPABILITIES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CAPT Clay Herring </a:t>
            </a: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1753" y="4097384"/>
            <a:ext cx="1063151" cy="122678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W4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latin typeface="Arial Narrow" panose="020B0606020202030204" pitchFamily="34" charset="0"/>
              </a:rPr>
              <a:t>COALITION </a:t>
            </a:r>
            <a:r>
              <a:rPr lang="en-US" sz="800" b="1" dirty="0">
                <a:latin typeface="Arial Narrow" panose="020B0606020202030204" pitchFamily="34" charset="0"/>
              </a:rPr>
              <a:t>INTEROPERABILITY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latin typeface="Arial Narrow" panose="020B0606020202030204" pitchFamily="34" charset="0"/>
              </a:rPr>
              <a:t>Cdr Chris Allan</a:t>
            </a:r>
          </a:p>
          <a:p>
            <a:pPr algn="ctr"/>
            <a:r>
              <a:rPr lang="en-US" sz="800" b="1" dirty="0" smtClean="0">
                <a:latin typeface="Arial Narrow" panose="020B0606020202030204" pitchFamily="34" charset="0"/>
              </a:rPr>
              <a:t>(RN) 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083" y="4097384"/>
            <a:ext cx="1026170" cy="12267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WP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>
                <a:latin typeface="Arial Narrow" panose="020B0606020202030204" pitchFamily="34" charset="0"/>
              </a:rPr>
              <a:t>PROGRAM INTEGRATION</a:t>
            </a: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Mr. Joe </a:t>
            </a:r>
            <a:r>
              <a:rPr lang="en-US" sz="800" b="1" dirty="0" err="1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Kasperski</a:t>
            </a: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3352" y="4097385"/>
            <a:ext cx="1108695" cy="12267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WS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>
                <a:latin typeface="Arial Narrow" panose="020B0606020202030204" pitchFamily="34" charset="0"/>
              </a:rPr>
              <a:t>MARITIME SPACE CAPABILITIES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CAPT Steve Sollon</a:t>
            </a: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46146" y="4097385"/>
            <a:ext cx="1017764" cy="12267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WT</a:t>
            </a:r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>
                <a:latin typeface="Arial Narrow" panose="020B0606020202030204" pitchFamily="34" charset="0"/>
              </a:rPr>
              <a:t>IO TRAINING &amp; ISSUES/SRAS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800" b="1" dirty="0">
                <a:latin typeface="Arial Narrow" panose="020B0606020202030204" pitchFamily="34" charset="0"/>
              </a:rPr>
              <a:t>LCDR Martha Wittosch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33347" y="3187933"/>
            <a:ext cx="2032000" cy="5458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 err="1">
                <a:latin typeface="Arial Narrow" panose="020B0606020202030204" pitchFamily="34" charset="0"/>
              </a:rPr>
              <a:t>Div</a:t>
            </a:r>
            <a:r>
              <a:rPr lang="en-US" sz="1000" b="1" dirty="0">
                <a:latin typeface="Arial Narrow" panose="020B0606020202030204" pitchFamily="34" charset="0"/>
              </a:rPr>
              <a:t> Staff / Deputy OPS / EA</a:t>
            </a:r>
          </a:p>
          <a:p>
            <a:pPr algn="ctr"/>
            <a:r>
              <a:rPr lang="en-US" sz="1000" b="1" dirty="0">
                <a:latin typeface="Arial Narrow" panose="020B0606020202030204" pitchFamily="34" charset="0"/>
              </a:rPr>
              <a:t>CWO3 Sarah Goodale</a:t>
            </a:r>
          </a:p>
        </p:txBody>
      </p:sp>
    </p:spTree>
    <p:extLst>
      <p:ext uri="{BB962C8B-B14F-4D97-AF65-F5344CB8AC3E}">
        <p14:creationId xmlns:p14="http://schemas.microsoft.com/office/powerpoint/2010/main" val="19566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4826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dirty="0"/>
              <a:t>Navy Information </a:t>
            </a:r>
            <a:r>
              <a:rPr lang="en-US" dirty="0" smtClean="0"/>
              <a:t>Warfare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0066" y="5245210"/>
            <a:ext cx="1829284" cy="1125819"/>
            <a:chOff x="590066" y="5436010"/>
            <a:chExt cx="1829284" cy="1125819"/>
          </a:xfrm>
        </p:grpSpPr>
        <p:sp>
          <p:nvSpPr>
            <p:cNvPr id="31" name="Rounded Rectangle 30"/>
            <p:cNvSpPr/>
            <p:nvPr/>
          </p:nvSpPr>
          <p:spPr>
            <a:xfrm>
              <a:off x="590066" y="5436010"/>
              <a:ext cx="1829284" cy="11258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ln>
                    <a:solidFill>
                      <a:srgbClr val="1F497D">
                        <a:lumMod val="50000"/>
                      </a:srgbClr>
                    </a:solidFill>
                  </a:ln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Integrated Fires</a:t>
              </a:r>
            </a:p>
          </p:txBody>
        </p:sp>
        <p:pic>
          <p:nvPicPr>
            <p:cNvPr id="40" name="Picture 39" descr="http://www.cubrc.org/Images/multisource_info_fusion.jpg"/>
            <p:cNvPicPr>
              <a:picLocks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9408" y="5535880"/>
              <a:ext cx="990600" cy="700616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89209" y="2610506"/>
            <a:ext cx="3153868" cy="1125028"/>
            <a:chOff x="589209" y="2610506"/>
            <a:chExt cx="3153868" cy="1125028"/>
          </a:xfrm>
        </p:grpSpPr>
        <p:grpSp>
          <p:nvGrpSpPr>
            <p:cNvPr id="9" name="Group 8"/>
            <p:cNvGrpSpPr/>
            <p:nvPr/>
          </p:nvGrpSpPr>
          <p:grpSpPr>
            <a:xfrm>
              <a:off x="589209" y="2610506"/>
              <a:ext cx="1830998" cy="1125028"/>
              <a:chOff x="3780986" y="2773376"/>
              <a:chExt cx="1297792" cy="64340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780986" y="2773376"/>
                <a:ext cx="1297792" cy="643405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solidFill>
                        <a:srgbClr val="1F497D">
                          <a:lumMod val="50000"/>
                        </a:srgbClr>
                      </a:solidFill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Assured </a:t>
                </a:r>
                <a:r>
                  <a:rPr kumimoji="0" lang="en-US" sz="1200" b="0" i="0" u="none" strike="noStrike" kern="1200" cap="none" spc="0" normalizeH="0" baseline="0" noProof="0" dirty="0" err="1" smtClean="0">
                    <a:ln>
                      <a:solidFill>
                        <a:srgbClr val="1F497D">
                          <a:lumMod val="50000"/>
                        </a:srgbClr>
                      </a:solidFill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C2</a:t>
                </a:r>
                <a:endParaRPr kumimoji="0" lang="en-US" sz="1200" b="0" i="0" u="none" strike="noStrike" kern="1200" cap="none" spc="0" normalizeH="0" baseline="0" noProof="0" dirty="0">
                  <a:ln>
                    <a:solidFill>
                      <a:srgbClr val="1F497D">
                        <a:lumMod val="50000"/>
                      </a:srgbClr>
                    </a:solidFill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1409" y="2844844"/>
                <a:ext cx="1267843" cy="413475"/>
              </a:xfrm>
              <a:prstGeom prst="rect">
                <a:avLst/>
              </a:prstGeom>
              <a:effectLst/>
            </p:spPr>
          </p:pic>
        </p:grpSp>
        <p:sp>
          <p:nvSpPr>
            <p:cNvPr id="26" name="Right Arrow 25"/>
            <p:cNvSpPr/>
            <p:nvPr/>
          </p:nvSpPr>
          <p:spPr>
            <a:xfrm>
              <a:off x="2752477" y="2783927"/>
              <a:ext cx="990600" cy="778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2752477" y="5419026"/>
            <a:ext cx="990600" cy="77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2719111"/>
            <a:ext cx="362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Robust Nuclear C3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Naval Tactical Grid</a:t>
            </a:r>
          </a:p>
          <a:p>
            <a:pPr marL="339725" marR="0" lvl="1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Ability to fight </a:t>
            </a:r>
            <a:r>
              <a:rPr lang="en-US" sz="1200" i="1" dirty="0" smtClean="0">
                <a:latin typeface="Calibri"/>
              </a:rPr>
              <a:t>in Denied, Disconnected, Intermittent, Limited (D-DIL) </a:t>
            </a:r>
            <a:r>
              <a:rPr lang="en-US" sz="1200" dirty="0" smtClean="0">
                <a:latin typeface="Calibri"/>
              </a:rPr>
              <a:t>environments</a:t>
            </a:r>
          </a:p>
          <a:p>
            <a:pPr marL="339725" marR="0" lvl="1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Cyber Resiliency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62400" y="3981271"/>
            <a:ext cx="3622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Maximize data exploitation and knowledge of the adversary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Automated ISR Processing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Superior knowledge and understanding of the physical environment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Precision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Positioning, Navigation and Timing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5334000"/>
            <a:ext cx="3622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Develop Counter-C4ISR capabilities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Deliver Offensive Cyber tools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Deliver electromagnetic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ffects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Increase range and lethality of kinetic effects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48867" y="6611779"/>
            <a:ext cx="16490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UNCLASSIFIED//FOUO</a:t>
            </a:r>
          </a:p>
        </p:txBody>
      </p:sp>
      <p:sp>
        <p:nvSpPr>
          <p:cNvPr id="5" name="Right Bracket 4"/>
          <p:cNvSpPr/>
          <p:nvPr/>
        </p:nvSpPr>
        <p:spPr>
          <a:xfrm>
            <a:off x="7543800" y="2610506"/>
            <a:ext cx="304800" cy="3667157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176903" y="4341160"/>
            <a:ext cx="3800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Advance readiness &amp; resiliency across all IW lines of effort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3725" y="3921776"/>
            <a:ext cx="3149352" cy="1137192"/>
            <a:chOff x="593725" y="3921776"/>
            <a:chExt cx="3149352" cy="1137192"/>
          </a:xfrm>
        </p:grpSpPr>
        <p:sp>
          <p:nvSpPr>
            <p:cNvPr id="46" name="Right Arrow 45"/>
            <p:cNvSpPr/>
            <p:nvPr/>
          </p:nvSpPr>
          <p:spPr>
            <a:xfrm>
              <a:off x="2752477" y="4101279"/>
              <a:ext cx="990600" cy="778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3725" y="3921776"/>
              <a:ext cx="1821967" cy="1137192"/>
              <a:chOff x="593725" y="3949726"/>
              <a:chExt cx="1821967" cy="113719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93725" y="3949726"/>
                <a:ext cx="1821967" cy="113719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n>
                      <a:solidFill>
                        <a:srgbClr val="1F497D">
                          <a:lumMod val="50000"/>
                        </a:srgbClr>
                      </a:solidFill>
                    </a:ln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Battlespace Awareness</a:t>
                </a:r>
              </a:p>
            </p:txBody>
          </p:sp>
          <p:pic>
            <p:nvPicPr>
              <p:cNvPr id="21" name="Picture 20" descr="p16-photo-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94" t="5505" r="2792" b="7883"/>
              <a:stretch>
                <a:fillRect/>
              </a:stretch>
            </p:blipFill>
            <p:spPr bwMode="auto">
              <a:xfrm>
                <a:off x="870950" y="4008969"/>
                <a:ext cx="1267516" cy="76777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457200" y="128498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integrated employment of Navy’s information-based capabilities (Communications, Networks, Intelligence, Oceanography, Meteorology, Cryptology, </a:t>
            </a:r>
            <a:r>
              <a:rPr lang="en-US" sz="1600" dirty="0" smtClean="0"/>
              <a:t>Electronic </a:t>
            </a:r>
            <a:r>
              <a:rPr lang="en-US" sz="1600" dirty="0"/>
              <a:t>Warfare, Cyberspace </a:t>
            </a:r>
            <a:r>
              <a:rPr lang="en-US" sz="1600" dirty="0" smtClean="0"/>
              <a:t>Operations, </a:t>
            </a:r>
            <a:r>
              <a:rPr lang="en-US" sz="1600" dirty="0"/>
              <a:t>and Space) to degrade, deny, deceive, or destroy an enemy’s information environment or to enhance the effectiveness of friendly operations.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OPNAV </a:t>
            </a:r>
            <a:r>
              <a:rPr lang="en-US" dirty="0" smtClean="0"/>
              <a:t>N2N6W4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Mission &amp; Functions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552575"/>
            <a:ext cx="8915400" cy="37814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enhanced Maritime Information Warfare (MIW) interoperability with partner nations through a variety of bilateral and multilateral fora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key international partnerships through information sharing, interoperability initiatives, exercises, experimentation, and combined operations</a:t>
            </a:r>
          </a:p>
          <a:p>
            <a:pPr marL="401638" lvl="1" indent="0" eaLnBrk="1" hangingPunct="1">
              <a:buFont typeface="Arial" charset="0"/>
              <a:buNone/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information sharing and capabilities that enable the warfighter to successfully complete missions across the spectrum of joint and combined military operations</a:t>
            </a:r>
          </a:p>
          <a:p>
            <a:pPr eaLnBrk="1" hangingPunct="1">
              <a:defRPr/>
            </a:pPr>
            <a:endParaRPr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and Strengthen our Network of Mission Partners</a:t>
            </a:r>
          </a:p>
          <a:p>
            <a:pPr lvl="2">
              <a:defRPr/>
            </a:pP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Deepen operational relationships with the other services, agencies,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allies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operate </a:t>
            </a:r>
            <a:r>
              <a:rPr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maritime environment or have shared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</a:p>
          <a:p>
            <a:pPr lvl="2" eaLnBrk="1" hangingPunct="1"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assured interoperability, integrated fires, and battlespace awareness capabilities seamlessly enabling “fight tonight”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4055" y="5789846"/>
            <a:ext cx="8359690" cy="3646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OPNAV N2N6 Partner Engagement Aligns with 2018 National Defense Strategy</a:t>
            </a:r>
            <a:endParaRPr lang="en-US" sz="14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3"/>
          </a:xfr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Head: Cdr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Allan,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(PEP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Deputy: Mr. David Flowers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AUSCANNZUKUS Staff Officer: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LCdr Travis Moore, RCN (LNO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AUSCANNZUKUS Experimentation: LCdr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Dempsey,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RCN (LNO) 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USN Active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LCDR Mike Cilia (1810 – Cryptologist)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 John Highsmith (1820 – Information Professional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Contractors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Mr. George Faustino (M2I2, AUSCANNZUKUS, NATO support)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Pat Madden (NATO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SME, Lead for U.S. Only tasking)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N2N6W4 Manpower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5438860-5F9E-474A-922B-973621617A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from President Joe Biden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447800"/>
            <a:ext cx="46482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Our world is at an inflection point. Global dynamics have shifted. New crises demand </a:t>
            </a:r>
            <a:r>
              <a:rPr lang="en-US" dirty="0" smtClean="0"/>
              <a:t>our attention</a:t>
            </a:r>
            <a:r>
              <a:rPr lang="en-US" dirty="0"/>
              <a:t>. And in this moment of accelerating global challenges — from the pandemic to </a:t>
            </a:r>
            <a:r>
              <a:rPr lang="en-US" dirty="0" smtClean="0"/>
              <a:t>the climate </a:t>
            </a:r>
            <a:r>
              <a:rPr lang="en-US" dirty="0"/>
              <a:t>crisis to nuclear proliferation to the fourth industrial revolution — one thing is certain</a:t>
            </a:r>
            <a:r>
              <a:rPr lang="en-US" dirty="0" smtClean="0"/>
              <a:t>: </a:t>
            </a:r>
            <a:r>
              <a:rPr lang="en-US" b="1" dirty="0" smtClean="0"/>
              <a:t>we </a:t>
            </a:r>
            <a:r>
              <a:rPr lang="en-US" b="1" dirty="0"/>
              <a:t>will only succeed in advancing American interests and upholding our universal </a:t>
            </a:r>
            <a:r>
              <a:rPr lang="en-US" b="1" dirty="0" smtClean="0"/>
              <a:t>values by </a:t>
            </a:r>
            <a:r>
              <a:rPr lang="en-US" b="1" dirty="0"/>
              <a:t>working in common cause with our closest allies and partners, and by renewing our </a:t>
            </a:r>
            <a:r>
              <a:rPr lang="en-US" b="1" dirty="0" smtClean="0"/>
              <a:t>own enduring </a:t>
            </a:r>
            <a:r>
              <a:rPr lang="en-US" b="1" dirty="0"/>
              <a:t>sources of national strength.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84840"/>
            <a:ext cx="2819400" cy="36491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6019800"/>
            <a:ext cx="8359690" cy="3646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Revitalize 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America’s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unmatched network 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alliances and partnerships.</a:t>
            </a:r>
            <a:endParaRPr lang="en-US" sz="16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Navy’s </a:t>
            </a:r>
            <a:r>
              <a:rPr lang="en-US" dirty="0" smtClean="0"/>
              <a:t>Strategic </a:t>
            </a:r>
            <a:br>
              <a:rPr lang="en-US" dirty="0" smtClean="0"/>
            </a:br>
            <a:r>
              <a:rPr lang="en-US" dirty="0" smtClean="0"/>
              <a:t>Direction Remains 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799" y="5008485"/>
            <a:ext cx="2664183" cy="157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b="1" cap="none" spc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lvl="1" indent="-17145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1600" b="0" cap="none" spc="0">
                <a:ln>
                  <a:noFill/>
                </a:ln>
                <a:solidFill>
                  <a:srgbClr val="002060"/>
                </a:solidFill>
                <a:effectLst/>
              </a:defRPr>
            </a:lvl2pPr>
            <a:lvl3pPr marL="738188" indent="-165100">
              <a:spcBef>
                <a:spcPct val="20000"/>
              </a:spcBef>
              <a:buSzPct val="85000"/>
              <a:buFont typeface="Wingdings" pitchFamily="2" charset="2"/>
              <a:buChar char="§"/>
              <a:defRPr b="0" cap="none" spc="0">
                <a:ln>
                  <a:noFill/>
                </a:ln>
                <a:effectLst/>
              </a:defRPr>
            </a:lvl3pPr>
            <a:lvl4pPr marL="914400" indent="-166688">
              <a:spcBef>
                <a:spcPct val="20000"/>
              </a:spcBef>
              <a:buSzPct val="85000"/>
              <a:buFont typeface="Arial" pitchFamily="34" charset="0"/>
              <a:buChar char="•"/>
              <a:defRPr sz="1600" b="0" cap="none" spc="0">
                <a:ln>
                  <a:noFill/>
                </a:ln>
                <a:effectLst/>
              </a:defRPr>
            </a:lvl4pPr>
            <a:lvl5pPr marL="1090613" indent="-176213">
              <a:spcBef>
                <a:spcPct val="20000"/>
              </a:spcBef>
              <a:buSzPct val="85000"/>
              <a:buFont typeface="Wingdings" pitchFamily="2" charset="2"/>
              <a:buChar char=""/>
              <a:defRPr sz="1400" b="0" cap="none" spc="0">
                <a:ln>
                  <a:noFill/>
                </a:ln>
                <a:effectLst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1400" dirty="0"/>
              <a:t>We will seek to operate interchangeably with key allies and partners to control the seas and project power in contested spaces.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26514"/>
            <a:ext cx="2664183" cy="3426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26515"/>
            <a:ext cx="2667000" cy="3440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17" y="1326514"/>
            <a:ext cx="2656306" cy="34262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00400" y="5008485"/>
            <a:ext cx="2667000" cy="150772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b="1" cap="none" spc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lvl="1" indent="-17145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1600" b="0" cap="none" spc="0">
                <a:ln>
                  <a:noFill/>
                </a:ln>
                <a:solidFill>
                  <a:srgbClr val="002060"/>
                </a:solidFill>
                <a:effectLst/>
              </a:defRPr>
            </a:lvl2pPr>
            <a:lvl3pPr marL="738188" indent="-165100">
              <a:spcBef>
                <a:spcPct val="20000"/>
              </a:spcBef>
              <a:buSzPct val="85000"/>
              <a:buFont typeface="Wingdings" pitchFamily="2" charset="2"/>
              <a:buChar char="§"/>
              <a:defRPr b="0" cap="none" spc="0">
                <a:ln>
                  <a:noFill/>
                </a:ln>
                <a:effectLst/>
              </a:defRPr>
            </a:lvl3pPr>
            <a:lvl4pPr marL="914400" indent="-166688">
              <a:spcBef>
                <a:spcPct val="20000"/>
              </a:spcBef>
              <a:buSzPct val="85000"/>
              <a:buFont typeface="Arial" pitchFamily="34" charset="0"/>
              <a:buChar char="•"/>
              <a:defRPr sz="1600" b="0" cap="none" spc="0">
                <a:ln>
                  <a:noFill/>
                </a:ln>
                <a:effectLst/>
              </a:defRPr>
            </a:lvl4pPr>
            <a:lvl5pPr marL="1090613" indent="-176213">
              <a:spcBef>
                <a:spcPct val="20000"/>
              </a:spcBef>
              <a:buSzPct val="85000"/>
              <a:buFont typeface="Wingdings" pitchFamily="2" charset="2"/>
              <a:buChar char=""/>
              <a:defRPr sz="1400" b="0" cap="none" spc="0">
                <a:ln>
                  <a:noFill/>
                </a:ln>
                <a:effectLst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1400" dirty="0"/>
              <a:t>We must strengthen our alliances and partnerships— our key strategic advantage in this long-term strategic competition—and achieve unity of effort.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8817" y="5008485"/>
            <a:ext cx="2659123" cy="151586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b="1" cap="none" spc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lvl="1" indent="-17145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1600" b="0" cap="none" spc="0">
                <a:ln>
                  <a:noFill/>
                </a:ln>
                <a:solidFill>
                  <a:srgbClr val="002060"/>
                </a:solidFill>
                <a:effectLst/>
              </a:defRPr>
            </a:lvl2pPr>
            <a:lvl3pPr marL="738188" indent="-165100">
              <a:spcBef>
                <a:spcPct val="20000"/>
              </a:spcBef>
              <a:buSzPct val="85000"/>
              <a:buFont typeface="Wingdings" pitchFamily="2" charset="2"/>
              <a:buChar char="§"/>
              <a:defRPr b="0" cap="none" spc="0">
                <a:ln>
                  <a:noFill/>
                </a:ln>
                <a:effectLst/>
              </a:defRPr>
            </a:lvl3pPr>
            <a:lvl4pPr marL="914400" indent="-166688">
              <a:spcBef>
                <a:spcPct val="20000"/>
              </a:spcBef>
              <a:buSzPct val="85000"/>
              <a:buFont typeface="Arial" pitchFamily="34" charset="0"/>
              <a:buChar char="•"/>
              <a:defRPr sz="1600" b="0" cap="none" spc="0">
                <a:ln>
                  <a:noFill/>
                </a:ln>
                <a:effectLst/>
              </a:defRPr>
            </a:lvl4pPr>
            <a:lvl5pPr marL="1090613" indent="-176213">
              <a:spcBef>
                <a:spcPct val="20000"/>
              </a:spcBef>
              <a:buSzPct val="85000"/>
              <a:buFont typeface="Wingdings" pitchFamily="2" charset="2"/>
              <a:buChar char=""/>
              <a:defRPr sz="1400" b="0" cap="none" spc="0">
                <a:ln>
                  <a:noFill/>
                </a:ln>
                <a:effectLst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1400" dirty="0"/>
              <a:t>The DON’s partnerships – internally and among our global network of naval allies and partners – provide an unmatched and irreplaceable advantage</a:t>
            </a:r>
          </a:p>
        </p:txBody>
      </p:sp>
    </p:spTree>
    <p:extLst>
      <p:ext uri="{BB962C8B-B14F-4D97-AF65-F5344CB8AC3E}">
        <p14:creationId xmlns:p14="http://schemas.microsoft.com/office/powerpoint/2010/main" val="20953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N2N6W4 Major Lines of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8860-5F9E-474A-922B-973621617A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0051" y="5959943"/>
            <a:ext cx="8359690" cy="3646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6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97" tIns="45649" rIns="91297" bIns="45649" anchor="ctr"/>
          <a:lstStyle/>
          <a:p>
            <a:pPr algn="ctr" defTabSz="913079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 Communications and Information Warfare interoperability with coalition partners</a:t>
            </a:r>
            <a:endParaRPr lang="en-US" sz="1400" b="1" i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419600"/>
          </a:xfr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AUSCANNZUKUS (A-Z) – Five Eyes Maritime Information Warfare (MIW)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after World War II to maintain communications standards between the Allies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FVEY MIW experimentation to enhance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A-Z Supervisory Board is always Chaired by DCNO N2N6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Multinational Maritime Information Interoperability (M2I2) Services Board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OPNAV N2N6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hosts biannual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CENTRIXS Nations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 Forum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enhance Mission Partner 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Attended by all Fleets,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CCMDs,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NATO, European Union and 30 member nations 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N2N6 represent the USN at 3 pivotal NATO C4ISR planning and advisory meetings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Coalition Warrior Interoperability Experimentation (CWIX) 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Engagements to include Command and Control Interoperability Boards (CCIB) support.  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US-Only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efforts: 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Disclosure, Exceptions to National Disclosure Policy (ENDP), Technology Transfer and Security Assistance Review Board (TTSARB), and others.  </a:t>
            </a:r>
          </a:p>
        </p:txBody>
      </p:sp>
    </p:spTree>
    <p:extLst>
      <p:ext uri="{BB962C8B-B14F-4D97-AF65-F5344CB8AC3E}">
        <p14:creationId xmlns:p14="http://schemas.microsoft.com/office/powerpoint/2010/main" val="28293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8688</TotalTime>
  <Words>2133</Words>
  <Application>Microsoft Office PowerPoint</Application>
  <PresentationFormat>On-screen Show (4:3)</PresentationFormat>
  <Paragraphs>409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Book Antiqua</vt:lpstr>
      <vt:lpstr>Calibri</vt:lpstr>
      <vt:lpstr>Courier New</vt:lpstr>
      <vt:lpstr>Times New Roman</vt:lpstr>
      <vt:lpstr>Wingdings</vt:lpstr>
      <vt:lpstr>Office Theme</vt:lpstr>
      <vt:lpstr>1_Office Theme</vt:lpstr>
      <vt:lpstr>OPNAV N2N6W4 Allied and Coalition Interoperability</vt:lpstr>
      <vt:lpstr>N2N6 Organization</vt:lpstr>
      <vt:lpstr>Crypto-Electronic &amp; Cyber Warfare Division (N2N6W)</vt:lpstr>
      <vt:lpstr>Navy Information Warfare</vt:lpstr>
      <vt:lpstr>OPNAV N2N6W4 Mission &amp; Functions</vt:lpstr>
      <vt:lpstr>N2N6W4 Manpower</vt:lpstr>
      <vt:lpstr>Guidance from President Joe Biden</vt:lpstr>
      <vt:lpstr>The Navy’s Strategic  Direction Remains Clear</vt:lpstr>
      <vt:lpstr>N2N6W4 Major Lines of Effort</vt:lpstr>
      <vt:lpstr>AUSCANNZUKUS (A-Z)</vt:lpstr>
      <vt:lpstr>A-Z Organization and Supporting Groups</vt:lpstr>
      <vt:lpstr>Multinational Maritime Information Interoperability (M2I2) Services Board</vt:lpstr>
      <vt:lpstr>PowerPoint Presentation</vt:lpstr>
      <vt:lpstr>NATO</vt:lpstr>
      <vt:lpstr>W4 Bilateral Meetings</vt:lpstr>
      <vt:lpstr>Ongoing C4I Areas of Interest</vt:lpstr>
      <vt:lpstr>Engagement Plan</vt:lpstr>
      <vt:lpstr>Questions?  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thomas.grewe</dc:creator>
  <cp:lastModifiedBy>Flowers, David M CIV USN DCNO N2N6 (USA)</cp:lastModifiedBy>
  <cp:revision>356</cp:revision>
  <cp:lastPrinted>2022-07-26T13:03:34Z</cp:lastPrinted>
  <dcterms:created xsi:type="dcterms:W3CDTF">2013-03-22T16:03:46Z</dcterms:created>
  <dcterms:modified xsi:type="dcterms:W3CDTF">2022-07-26T14:51:05Z</dcterms:modified>
</cp:coreProperties>
</file>